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58" r:id="rId1"/>
  </p:sldMasterIdLst>
  <p:notesMasterIdLst>
    <p:notesMasterId r:id="rId22"/>
  </p:notesMasterIdLst>
  <p:sldIdLst>
    <p:sldId id="291" r:id="rId2"/>
    <p:sldId id="273" r:id="rId3"/>
    <p:sldId id="258" r:id="rId4"/>
    <p:sldId id="257" r:id="rId5"/>
    <p:sldId id="298" r:id="rId6"/>
    <p:sldId id="293" r:id="rId7"/>
    <p:sldId id="294" r:id="rId8"/>
    <p:sldId id="290" r:id="rId9"/>
    <p:sldId id="296" r:id="rId10"/>
    <p:sldId id="292" r:id="rId11"/>
    <p:sldId id="282" r:id="rId12"/>
    <p:sldId id="279" r:id="rId13"/>
    <p:sldId id="299" r:id="rId14"/>
    <p:sldId id="297" r:id="rId15"/>
    <p:sldId id="289" r:id="rId16"/>
    <p:sldId id="288" r:id="rId17"/>
    <p:sldId id="277" r:id="rId18"/>
    <p:sldId id="285" r:id="rId19"/>
    <p:sldId id="281" r:id="rId20"/>
    <p:sldId id="300"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73" autoAdjust="0"/>
    <p:restoredTop sz="90164" autoAdjust="0"/>
  </p:normalViewPr>
  <p:slideViewPr>
    <p:cSldViewPr snapToGrid="0">
      <p:cViewPr varScale="1">
        <p:scale>
          <a:sx n="99" d="100"/>
          <a:sy n="99" d="100"/>
        </p:scale>
        <p:origin x="780" y="72"/>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BCB914-80CC-4098-A45A-7C92FE122D8C}" type="datetimeFigureOut">
              <a:rPr lang="en-US" smtClean="0"/>
              <a:t>10/27/2017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344577-9395-4962-8F7A-E1E22E22A85F}" type="slidenum">
              <a:rPr lang="en-US" smtClean="0"/>
              <a:t>‹#›</a:t>
            </a:fld>
            <a:endParaRPr lang="en-US"/>
          </a:p>
        </p:txBody>
      </p:sp>
    </p:spTree>
    <p:extLst>
      <p:ext uri="{BB962C8B-B14F-4D97-AF65-F5344CB8AC3E}">
        <p14:creationId xmlns:p14="http://schemas.microsoft.com/office/powerpoint/2010/main" val="900587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344577-9395-4962-8F7A-E1E22E22A85F}" type="slidenum">
              <a:rPr lang="en-US" smtClean="0"/>
              <a:t>1</a:t>
            </a:fld>
            <a:endParaRPr lang="en-US"/>
          </a:p>
        </p:txBody>
      </p:sp>
    </p:spTree>
    <p:extLst>
      <p:ext uri="{BB962C8B-B14F-4D97-AF65-F5344CB8AC3E}">
        <p14:creationId xmlns:p14="http://schemas.microsoft.com/office/powerpoint/2010/main" val="19809101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344577-9395-4962-8F7A-E1E22E22A85F}" type="slidenum">
              <a:rPr lang="en-US" smtClean="0"/>
              <a:t>10</a:t>
            </a:fld>
            <a:endParaRPr lang="en-US"/>
          </a:p>
        </p:txBody>
      </p:sp>
    </p:spTree>
    <p:extLst>
      <p:ext uri="{BB962C8B-B14F-4D97-AF65-F5344CB8AC3E}">
        <p14:creationId xmlns:p14="http://schemas.microsoft.com/office/powerpoint/2010/main" val="37964244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344577-9395-4962-8F7A-E1E22E22A85F}" type="slidenum">
              <a:rPr lang="en-US" smtClean="0"/>
              <a:t>11</a:t>
            </a:fld>
            <a:endParaRPr lang="en-US"/>
          </a:p>
        </p:txBody>
      </p:sp>
    </p:spTree>
    <p:extLst>
      <p:ext uri="{BB962C8B-B14F-4D97-AF65-F5344CB8AC3E}">
        <p14:creationId xmlns:p14="http://schemas.microsoft.com/office/powerpoint/2010/main" val="42344924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344577-9395-4962-8F7A-E1E22E22A85F}" type="slidenum">
              <a:rPr lang="en-US" smtClean="0"/>
              <a:t>12</a:t>
            </a:fld>
            <a:endParaRPr lang="en-US"/>
          </a:p>
        </p:txBody>
      </p:sp>
    </p:spTree>
    <p:extLst>
      <p:ext uri="{BB962C8B-B14F-4D97-AF65-F5344CB8AC3E}">
        <p14:creationId xmlns:p14="http://schemas.microsoft.com/office/powerpoint/2010/main" val="30322617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344577-9395-4962-8F7A-E1E22E22A85F}" type="slidenum">
              <a:rPr lang="en-US" smtClean="0"/>
              <a:t>13</a:t>
            </a:fld>
            <a:endParaRPr lang="en-US"/>
          </a:p>
        </p:txBody>
      </p:sp>
    </p:spTree>
    <p:extLst>
      <p:ext uri="{BB962C8B-B14F-4D97-AF65-F5344CB8AC3E}">
        <p14:creationId xmlns:p14="http://schemas.microsoft.com/office/powerpoint/2010/main" val="23397670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344577-9395-4962-8F7A-E1E22E22A85F}" type="slidenum">
              <a:rPr lang="en-US" smtClean="0"/>
              <a:t>14</a:t>
            </a:fld>
            <a:endParaRPr lang="en-US"/>
          </a:p>
        </p:txBody>
      </p:sp>
    </p:spTree>
    <p:extLst>
      <p:ext uri="{BB962C8B-B14F-4D97-AF65-F5344CB8AC3E}">
        <p14:creationId xmlns:p14="http://schemas.microsoft.com/office/powerpoint/2010/main" val="33465903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344577-9395-4962-8F7A-E1E22E22A85F}" type="slidenum">
              <a:rPr lang="en-US" smtClean="0"/>
              <a:t>15</a:t>
            </a:fld>
            <a:endParaRPr lang="en-US"/>
          </a:p>
        </p:txBody>
      </p:sp>
    </p:spTree>
    <p:extLst>
      <p:ext uri="{BB962C8B-B14F-4D97-AF65-F5344CB8AC3E}">
        <p14:creationId xmlns:p14="http://schemas.microsoft.com/office/powerpoint/2010/main" val="20085835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344577-9395-4962-8F7A-E1E22E22A85F}" type="slidenum">
              <a:rPr lang="en-US" smtClean="0"/>
              <a:t>16</a:t>
            </a:fld>
            <a:endParaRPr lang="en-US"/>
          </a:p>
        </p:txBody>
      </p:sp>
    </p:spTree>
    <p:extLst>
      <p:ext uri="{BB962C8B-B14F-4D97-AF65-F5344CB8AC3E}">
        <p14:creationId xmlns:p14="http://schemas.microsoft.com/office/powerpoint/2010/main" val="36709746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344577-9395-4962-8F7A-E1E22E22A85F}" type="slidenum">
              <a:rPr lang="en-US" smtClean="0"/>
              <a:t>17</a:t>
            </a:fld>
            <a:endParaRPr lang="en-US"/>
          </a:p>
        </p:txBody>
      </p:sp>
    </p:spTree>
    <p:extLst>
      <p:ext uri="{BB962C8B-B14F-4D97-AF65-F5344CB8AC3E}">
        <p14:creationId xmlns:p14="http://schemas.microsoft.com/office/powerpoint/2010/main" val="20990677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344577-9395-4962-8F7A-E1E22E22A85F}" type="slidenum">
              <a:rPr lang="en-US" smtClean="0"/>
              <a:t>18</a:t>
            </a:fld>
            <a:endParaRPr lang="en-US"/>
          </a:p>
        </p:txBody>
      </p:sp>
    </p:spTree>
    <p:extLst>
      <p:ext uri="{BB962C8B-B14F-4D97-AF65-F5344CB8AC3E}">
        <p14:creationId xmlns:p14="http://schemas.microsoft.com/office/powerpoint/2010/main" val="7534123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344577-9395-4962-8F7A-E1E22E22A85F}" type="slidenum">
              <a:rPr lang="en-US" smtClean="0"/>
              <a:t>19</a:t>
            </a:fld>
            <a:endParaRPr lang="en-US"/>
          </a:p>
        </p:txBody>
      </p:sp>
    </p:spTree>
    <p:extLst>
      <p:ext uri="{BB962C8B-B14F-4D97-AF65-F5344CB8AC3E}">
        <p14:creationId xmlns:p14="http://schemas.microsoft.com/office/powerpoint/2010/main" val="1096386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344577-9395-4962-8F7A-E1E22E22A85F}" type="slidenum">
              <a:rPr lang="en-US" smtClean="0"/>
              <a:t>2</a:t>
            </a:fld>
            <a:endParaRPr lang="en-US"/>
          </a:p>
        </p:txBody>
      </p:sp>
    </p:spTree>
    <p:extLst>
      <p:ext uri="{BB962C8B-B14F-4D97-AF65-F5344CB8AC3E}">
        <p14:creationId xmlns:p14="http://schemas.microsoft.com/office/powerpoint/2010/main" val="20995306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344577-9395-4962-8F7A-E1E22E22A85F}" type="slidenum">
              <a:rPr lang="en-US" smtClean="0"/>
              <a:t>20</a:t>
            </a:fld>
            <a:endParaRPr lang="en-US"/>
          </a:p>
        </p:txBody>
      </p:sp>
    </p:spTree>
    <p:extLst>
      <p:ext uri="{BB962C8B-B14F-4D97-AF65-F5344CB8AC3E}">
        <p14:creationId xmlns:p14="http://schemas.microsoft.com/office/powerpoint/2010/main" val="14131524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344577-9395-4962-8F7A-E1E22E22A85F}" type="slidenum">
              <a:rPr lang="en-US" smtClean="0"/>
              <a:t>3</a:t>
            </a:fld>
            <a:endParaRPr lang="en-US"/>
          </a:p>
        </p:txBody>
      </p:sp>
    </p:spTree>
    <p:extLst>
      <p:ext uri="{BB962C8B-B14F-4D97-AF65-F5344CB8AC3E}">
        <p14:creationId xmlns:p14="http://schemas.microsoft.com/office/powerpoint/2010/main" val="33597531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344577-9395-4962-8F7A-E1E22E22A85F}" type="slidenum">
              <a:rPr lang="en-US" smtClean="0"/>
              <a:t>4</a:t>
            </a:fld>
            <a:endParaRPr lang="en-US"/>
          </a:p>
        </p:txBody>
      </p:sp>
    </p:spTree>
    <p:extLst>
      <p:ext uri="{BB962C8B-B14F-4D97-AF65-F5344CB8AC3E}">
        <p14:creationId xmlns:p14="http://schemas.microsoft.com/office/powerpoint/2010/main" val="24275735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344577-9395-4962-8F7A-E1E22E22A85F}" type="slidenum">
              <a:rPr lang="en-US" smtClean="0"/>
              <a:t>5</a:t>
            </a:fld>
            <a:endParaRPr lang="en-US"/>
          </a:p>
        </p:txBody>
      </p:sp>
    </p:spTree>
    <p:extLst>
      <p:ext uri="{BB962C8B-B14F-4D97-AF65-F5344CB8AC3E}">
        <p14:creationId xmlns:p14="http://schemas.microsoft.com/office/powerpoint/2010/main" val="25302733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344577-9395-4962-8F7A-E1E22E22A85F}" type="slidenum">
              <a:rPr lang="en-US" smtClean="0"/>
              <a:t>6</a:t>
            </a:fld>
            <a:endParaRPr lang="en-US"/>
          </a:p>
        </p:txBody>
      </p:sp>
    </p:spTree>
    <p:extLst>
      <p:ext uri="{BB962C8B-B14F-4D97-AF65-F5344CB8AC3E}">
        <p14:creationId xmlns:p14="http://schemas.microsoft.com/office/powerpoint/2010/main" val="40826624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344577-9395-4962-8F7A-E1E22E22A85F}" type="slidenum">
              <a:rPr lang="en-US" smtClean="0"/>
              <a:t>7</a:t>
            </a:fld>
            <a:endParaRPr lang="en-US"/>
          </a:p>
        </p:txBody>
      </p:sp>
    </p:spTree>
    <p:extLst>
      <p:ext uri="{BB962C8B-B14F-4D97-AF65-F5344CB8AC3E}">
        <p14:creationId xmlns:p14="http://schemas.microsoft.com/office/powerpoint/2010/main" val="42763643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344577-9395-4962-8F7A-E1E22E22A85F}" type="slidenum">
              <a:rPr lang="en-US" smtClean="0"/>
              <a:t>8</a:t>
            </a:fld>
            <a:endParaRPr lang="en-US"/>
          </a:p>
        </p:txBody>
      </p:sp>
    </p:spTree>
    <p:extLst>
      <p:ext uri="{BB962C8B-B14F-4D97-AF65-F5344CB8AC3E}">
        <p14:creationId xmlns:p14="http://schemas.microsoft.com/office/powerpoint/2010/main" val="19154166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344577-9395-4962-8F7A-E1E22E22A85F}" type="slidenum">
              <a:rPr lang="en-US" smtClean="0"/>
              <a:t>9</a:t>
            </a:fld>
            <a:endParaRPr lang="en-US"/>
          </a:p>
        </p:txBody>
      </p:sp>
    </p:spTree>
    <p:extLst>
      <p:ext uri="{BB962C8B-B14F-4D97-AF65-F5344CB8AC3E}">
        <p14:creationId xmlns:p14="http://schemas.microsoft.com/office/powerpoint/2010/main" val="24190527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848116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10/27/2017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507908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10/27/2017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772006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10/27/2017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D57F1E4F-1CFF-5643-939E-217C01CDF565}" type="slidenum">
              <a:rPr lang="en-US" smtClean="0"/>
              <a:pPr/>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1619616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10/27/2017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877762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B61BEF0D-F0BB-DE4B-95CE-6DB70DBA9567}" type="datetimeFigureOut">
              <a:rPr lang="en-US" smtClean="0"/>
              <a:pPr/>
              <a:t>10/27/2017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168528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B61BEF0D-F0BB-DE4B-95CE-6DB70DBA9567}" type="datetimeFigureOut">
              <a:rPr lang="en-US" smtClean="0"/>
              <a:pPr/>
              <a:t>10/27/2017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325668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49000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B61BEF0D-F0BB-DE4B-95CE-6DB70DBA9567}" type="datetimeFigureOut">
              <a:rPr lang="en-US" smtClean="0"/>
              <a:pPr/>
              <a:t>10/27/2017</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34991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79022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21491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10/27/2017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4916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10/27/2017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461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10/27/2017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90631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B61BEF0D-F0BB-DE4B-95CE-6DB70DBA9567}" type="datetimeFigureOut">
              <a:rPr lang="en-US" smtClean="0"/>
              <a:pPr/>
              <a:t>10/27/2017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9149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10/27/2017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86860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10/27/2017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26550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B61BEF0D-F0BB-DE4B-95CE-6DB70DBA9567}" type="datetimeFigureOut">
              <a:rPr lang="en-US" smtClean="0"/>
              <a:pPr/>
              <a:t>10/27/2017</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58032330"/>
      </p:ext>
    </p:extLst>
  </p:cSld>
  <p:clrMap bg1="dk1" tx1="lt1" bg2="dk2" tx2="lt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 id="2147483770" r:id="rId12"/>
    <p:sldLayoutId id="2147483771" r:id="rId13"/>
    <p:sldLayoutId id="2147483772" r:id="rId14"/>
    <p:sldLayoutId id="2147483773" r:id="rId15"/>
    <p:sldLayoutId id="2147483774" r:id="rId16"/>
    <p:sldLayoutId id="2147483775"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4257A-444D-43B9-B259-289105C9A4E2}"/>
              </a:ext>
            </a:extLst>
          </p:cNvPr>
          <p:cNvSpPr>
            <a:spLocks noGrp="1"/>
          </p:cNvSpPr>
          <p:nvPr>
            <p:ph type="ctrTitle"/>
          </p:nvPr>
        </p:nvSpPr>
        <p:spPr/>
        <p:txBody>
          <a:bodyPr/>
          <a:lstStyle/>
          <a:p>
            <a:r>
              <a:rPr lang="en-US" sz="4800" dirty="0"/>
              <a:t>Remembering What We Do</a:t>
            </a:r>
          </a:p>
        </p:txBody>
      </p:sp>
      <p:sp>
        <p:nvSpPr>
          <p:cNvPr id="3" name="Subtitle 2">
            <a:extLst>
              <a:ext uri="{FF2B5EF4-FFF2-40B4-BE49-F238E27FC236}">
                <a16:creationId xmlns:a16="http://schemas.microsoft.com/office/drawing/2014/main" id="{DAFBB36F-4BA7-4B7A-9DC7-278E1C0825BB}"/>
              </a:ext>
            </a:extLst>
          </p:cNvPr>
          <p:cNvSpPr>
            <a:spLocks noGrp="1"/>
          </p:cNvSpPr>
          <p:nvPr>
            <p:ph type="subTitle" idx="1"/>
          </p:nvPr>
        </p:nvSpPr>
        <p:spPr/>
        <p:txBody>
          <a:bodyPr>
            <a:normAutofit lnSpcReduction="10000"/>
          </a:bodyPr>
          <a:lstStyle/>
          <a:p>
            <a:r>
              <a:rPr lang="en-US" dirty="0"/>
              <a:t>Doug Tyson</a:t>
            </a:r>
          </a:p>
          <a:p>
            <a:r>
              <a:rPr lang="en-US" dirty="0"/>
              <a:t>Central York High School</a:t>
            </a:r>
          </a:p>
          <a:p>
            <a:r>
              <a:rPr lang="en-US" dirty="0"/>
              <a:t>York, PA</a:t>
            </a:r>
          </a:p>
        </p:txBody>
      </p:sp>
    </p:spTree>
    <p:extLst>
      <p:ext uri="{BB962C8B-B14F-4D97-AF65-F5344CB8AC3E}">
        <p14:creationId xmlns:p14="http://schemas.microsoft.com/office/powerpoint/2010/main" val="2634488393"/>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45FF0-FCAF-42FC-A4C8-B307A5BE63E2}"/>
              </a:ext>
            </a:extLst>
          </p:cNvPr>
          <p:cNvSpPr>
            <a:spLocks noGrp="1"/>
          </p:cNvSpPr>
          <p:nvPr>
            <p:ph type="title"/>
          </p:nvPr>
        </p:nvSpPr>
        <p:spPr>
          <a:xfrm>
            <a:off x="680321" y="753228"/>
            <a:ext cx="9613861" cy="1080938"/>
          </a:xfrm>
        </p:spPr>
        <p:txBody>
          <a:bodyPr>
            <a:normAutofit/>
          </a:bodyPr>
          <a:lstStyle/>
          <a:p>
            <a:r>
              <a:rPr lang="en-US" sz="4800" dirty="0"/>
              <a:t>Remember who we are</a:t>
            </a:r>
          </a:p>
        </p:txBody>
      </p:sp>
      <p:pic>
        <p:nvPicPr>
          <p:cNvPr id="2050" name="Picture 2" descr="Image may contain: one or more people, meme and text">
            <a:extLst>
              <a:ext uri="{FF2B5EF4-FFF2-40B4-BE49-F238E27FC236}">
                <a16:creationId xmlns:a16="http://schemas.microsoft.com/office/drawing/2014/main" id="{0E63947A-545C-4E5A-B9DE-430ED589BE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147766">
            <a:off x="4097135" y="1860937"/>
            <a:ext cx="7167007" cy="462471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p:spPr>
      </p:pic>
      <p:sp>
        <p:nvSpPr>
          <p:cNvPr id="4" name="Content Placeholder 2">
            <a:extLst>
              <a:ext uri="{FF2B5EF4-FFF2-40B4-BE49-F238E27FC236}">
                <a16:creationId xmlns:a16="http://schemas.microsoft.com/office/drawing/2014/main" id="{594D41E8-6811-499A-8BD1-D247BD4F3DAA}"/>
              </a:ext>
            </a:extLst>
          </p:cNvPr>
          <p:cNvSpPr>
            <a:spLocks noGrp="1"/>
          </p:cNvSpPr>
          <p:nvPr>
            <p:ph idx="1"/>
          </p:nvPr>
        </p:nvSpPr>
        <p:spPr>
          <a:xfrm>
            <a:off x="680321" y="2336872"/>
            <a:ext cx="2986804" cy="2063677"/>
          </a:xfrm>
        </p:spPr>
        <p:txBody>
          <a:bodyPr>
            <a:normAutofit/>
          </a:bodyPr>
          <a:lstStyle/>
          <a:p>
            <a:pPr marL="0" indent="0">
              <a:buNone/>
            </a:pPr>
            <a:r>
              <a:rPr lang="en-US" sz="4800" dirty="0">
                <a:solidFill>
                  <a:srgbClr val="FFFF00"/>
                </a:solidFill>
              </a:rPr>
              <a:t>We are </a:t>
            </a:r>
            <a:br>
              <a:rPr lang="en-US" sz="4800" dirty="0">
                <a:solidFill>
                  <a:srgbClr val="FFFF00"/>
                </a:solidFill>
              </a:rPr>
            </a:br>
            <a:r>
              <a:rPr lang="en-US" sz="4800" dirty="0">
                <a:solidFill>
                  <a:schemeClr val="accent6">
                    <a:lumMod val="50000"/>
                  </a:schemeClr>
                </a:solidFill>
              </a:rPr>
              <a:t>dedicated</a:t>
            </a:r>
          </a:p>
          <a:p>
            <a:endParaRPr lang="en-US" sz="3600" dirty="0"/>
          </a:p>
        </p:txBody>
      </p:sp>
    </p:spTree>
    <p:extLst>
      <p:ext uri="{BB962C8B-B14F-4D97-AF65-F5344CB8AC3E}">
        <p14:creationId xmlns:p14="http://schemas.microsoft.com/office/powerpoint/2010/main" val="2319526224"/>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Remember what we do</a:t>
            </a:r>
          </a:p>
        </p:txBody>
      </p:sp>
      <p:sp>
        <p:nvSpPr>
          <p:cNvPr id="3" name="Content Placeholder 2"/>
          <p:cNvSpPr>
            <a:spLocks noGrp="1"/>
          </p:cNvSpPr>
          <p:nvPr>
            <p:ph idx="1"/>
          </p:nvPr>
        </p:nvSpPr>
        <p:spPr>
          <a:xfrm>
            <a:off x="680321" y="2336872"/>
            <a:ext cx="3548779" cy="1396927"/>
          </a:xfrm>
        </p:spPr>
        <p:txBody>
          <a:bodyPr>
            <a:normAutofit lnSpcReduction="10000"/>
          </a:bodyPr>
          <a:lstStyle/>
          <a:p>
            <a:pPr marL="0" indent="0">
              <a:buNone/>
            </a:pPr>
            <a:r>
              <a:rPr lang="en-US" sz="4800" dirty="0">
                <a:solidFill>
                  <a:srgbClr val="FFFF00"/>
                </a:solidFill>
              </a:rPr>
              <a:t>We teach </a:t>
            </a:r>
            <a:br>
              <a:rPr lang="en-US" sz="4800" dirty="0">
                <a:solidFill>
                  <a:srgbClr val="FFFF00"/>
                </a:solidFill>
              </a:rPr>
            </a:br>
            <a:r>
              <a:rPr lang="en-US" sz="4800" dirty="0">
                <a:solidFill>
                  <a:schemeClr val="accent6">
                    <a:lumMod val="50000"/>
                  </a:schemeClr>
                </a:solidFill>
              </a:rPr>
              <a:t>math</a:t>
            </a:r>
          </a:p>
          <a:p>
            <a:endParaRPr lang="en-US" sz="3600" dirty="0"/>
          </a:p>
        </p:txBody>
      </p:sp>
      <p:pic>
        <p:nvPicPr>
          <p:cNvPr id="5122" name="Picture 2" descr="Related image">
            <a:extLst>
              <a:ext uri="{FF2B5EF4-FFF2-40B4-BE49-F238E27FC236}">
                <a16:creationId xmlns:a16="http://schemas.microsoft.com/office/drawing/2014/main" id="{92E06C0F-6A39-4BDD-A1D8-9207E3A73E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146685">
            <a:off x="2319687" y="3328388"/>
            <a:ext cx="4649003" cy="289744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5124" name="Picture 4" descr="Image result for mathematics">
            <a:extLst>
              <a:ext uri="{FF2B5EF4-FFF2-40B4-BE49-F238E27FC236}">
                <a16:creationId xmlns:a16="http://schemas.microsoft.com/office/drawing/2014/main" id="{9FB26BA9-F686-4C54-BF47-EA135C57FA8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110119">
            <a:off x="6856082" y="2358834"/>
            <a:ext cx="4855213" cy="319634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3978688619"/>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Remember what we do</a:t>
            </a:r>
          </a:p>
        </p:txBody>
      </p:sp>
      <p:sp>
        <p:nvSpPr>
          <p:cNvPr id="7" name="Content Placeholder 2">
            <a:extLst>
              <a:ext uri="{FF2B5EF4-FFF2-40B4-BE49-F238E27FC236}">
                <a16:creationId xmlns:a16="http://schemas.microsoft.com/office/drawing/2014/main" id="{BAB3CC69-55A3-478A-B71E-FB8529B4C330}"/>
              </a:ext>
            </a:extLst>
          </p:cNvPr>
          <p:cNvSpPr txBox="1">
            <a:spLocks/>
          </p:cNvSpPr>
          <p:nvPr/>
        </p:nvSpPr>
        <p:spPr>
          <a:xfrm>
            <a:off x="680321" y="2336872"/>
            <a:ext cx="3548779" cy="1396927"/>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0" indent="0">
              <a:buFont typeface="Arial" panose="020B0604020202020204" pitchFamily="34" charset="0"/>
              <a:buNone/>
            </a:pPr>
            <a:r>
              <a:rPr lang="en-US" sz="4800" dirty="0">
                <a:solidFill>
                  <a:srgbClr val="FFFF00"/>
                </a:solidFill>
              </a:rPr>
              <a:t>We teach </a:t>
            </a:r>
            <a:br>
              <a:rPr lang="en-US" sz="4800" dirty="0">
                <a:solidFill>
                  <a:srgbClr val="FFFF00"/>
                </a:solidFill>
              </a:rPr>
            </a:br>
            <a:r>
              <a:rPr lang="en-US" sz="4800" dirty="0">
                <a:solidFill>
                  <a:schemeClr val="accent6">
                    <a:lumMod val="50000"/>
                  </a:schemeClr>
                </a:solidFill>
              </a:rPr>
              <a:t>compassion</a:t>
            </a:r>
          </a:p>
          <a:p>
            <a:endParaRPr lang="en-US" sz="3600" dirty="0"/>
          </a:p>
        </p:txBody>
      </p:sp>
      <p:pic>
        <p:nvPicPr>
          <p:cNvPr id="6148" name="Picture 4" descr="Related image">
            <a:extLst>
              <a:ext uri="{FF2B5EF4-FFF2-40B4-BE49-F238E27FC236}">
                <a16:creationId xmlns:a16="http://schemas.microsoft.com/office/drawing/2014/main" id="{34CAF691-931E-4335-9B6F-DF1CBEE102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321" y="3733799"/>
            <a:ext cx="3263426" cy="2115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51F88EAB-12D7-40DF-9C3A-13CDD63A972E}"/>
              </a:ext>
            </a:extLst>
          </p:cNvPr>
          <p:cNvSpPr txBox="1"/>
          <p:nvPr/>
        </p:nvSpPr>
        <p:spPr>
          <a:xfrm>
            <a:off x="4229100" y="2184472"/>
            <a:ext cx="7451290" cy="4524315"/>
          </a:xfrm>
          <a:prstGeom prst="rect">
            <a:avLst/>
          </a:prstGeom>
          <a:noFill/>
        </p:spPr>
        <p:txBody>
          <a:bodyPr wrap="square" rtlCol="0">
            <a:spAutoFit/>
          </a:bodyPr>
          <a:lstStyle/>
          <a:p>
            <a:r>
              <a:rPr lang="en-US" sz="3600" dirty="0"/>
              <a:t>“In 6</a:t>
            </a:r>
            <a:r>
              <a:rPr lang="en-US" sz="3600" baseline="30000" dirty="0"/>
              <a:t>th</a:t>
            </a:r>
            <a:r>
              <a:rPr lang="en-US" sz="3600" dirty="0"/>
              <a:t> grade, my friends were being mean and I was crying. The whole class lined up for lunch and I was still crying and sobbing. Ms. Weston skipped her lunch to talk with me and helped me feel better.”</a:t>
            </a:r>
          </a:p>
          <a:p>
            <a:r>
              <a:rPr lang="en-US" sz="3600" dirty="0"/>
              <a:t>	-Anonymous student</a:t>
            </a:r>
          </a:p>
        </p:txBody>
      </p:sp>
    </p:spTree>
    <p:extLst>
      <p:ext uri="{BB962C8B-B14F-4D97-AF65-F5344CB8AC3E}">
        <p14:creationId xmlns:p14="http://schemas.microsoft.com/office/powerpoint/2010/main" val="2075961318"/>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Remember what we do</a:t>
            </a:r>
          </a:p>
        </p:txBody>
      </p:sp>
      <p:sp>
        <p:nvSpPr>
          <p:cNvPr id="3" name="Content Placeholder 2"/>
          <p:cNvSpPr>
            <a:spLocks noGrp="1"/>
          </p:cNvSpPr>
          <p:nvPr>
            <p:ph idx="1"/>
          </p:nvPr>
        </p:nvSpPr>
        <p:spPr>
          <a:xfrm>
            <a:off x="680321" y="2336872"/>
            <a:ext cx="3548779" cy="1396927"/>
          </a:xfrm>
        </p:spPr>
        <p:txBody>
          <a:bodyPr>
            <a:normAutofit lnSpcReduction="10000"/>
          </a:bodyPr>
          <a:lstStyle/>
          <a:p>
            <a:pPr marL="0" indent="0">
              <a:buNone/>
            </a:pPr>
            <a:r>
              <a:rPr lang="en-US" sz="4800" dirty="0">
                <a:solidFill>
                  <a:srgbClr val="FFFF00"/>
                </a:solidFill>
              </a:rPr>
              <a:t>We teach </a:t>
            </a:r>
            <a:br>
              <a:rPr lang="en-US" sz="4800" dirty="0">
                <a:solidFill>
                  <a:srgbClr val="FFFF00"/>
                </a:solidFill>
              </a:rPr>
            </a:br>
            <a:r>
              <a:rPr lang="en-US" sz="4800" dirty="0">
                <a:solidFill>
                  <a:schemeClr val="accent6">
                    <a:lumMod val="50000"/>
                  </a:schemeClr>
                </a:solidFill>
              </a:rPr>
              <a:t>prisoners</a:t>
            </a:r>
          </a:p>
          <a:p>
            <a:endParaRPr lang="en-US" sz="3600" dirty="0"/>
          </a:p>
        </p:txBody>
      </p:sp>
      <p:sp>
        <p:nvSpPr>
          <p:cNvPr id="4" name="TextBox 3">
            <a:extLst>
              <a:ext uri="{FF2B5EF4-FFF2-40B4-BE49-F238E27FC236}">
                <a16:creationId xmlns:a16="http://schemas.microsoft.com/office/drawing/2014/main" id="{3405C5C8-7756-4FA1-A834-C3A246DF9DB0}"/>
              </a:ext>
            </a:extLst>
          </p:cNvPr>
          <p:cNvSpPr txBox="1"/>
          <p:nvPr/>
        </p:nvSpPr>
        <p:spPr>
          <a:xfrm>
            <a:off x="3714750" y="2336872"/>
            <a:ext cx="8153400" cy="4524315"/>
          </a:xfrm>
          <a:prstGeom prst="rect">
            <a:avLst/>
          </a:prstGeom>
          <a:noFill/>
        </p:spPr>
        <p:txBody>
          <a:bodyPr wrap="square" rtlCol="0">
            <a:spAutoFit/>
          </a:bodyPr>
          <a:lstStyle/>
          <a:p>
            <a:r>
              <a:rPr lang="en-US" sz="4800" dirty="0"/>
              <a:t>“I want teachers to know that a students life doesn't revolve around school. I can't balance a job, a sport and school work.”</a:t>
            </a:r>
          </a:p>
          <a:p>
            <a:r>
              <a:rPr lang="en-US" sz="4800" dirty="0"/>
              <a:t>	-Anonymous student</a:t>
            </a:r>
          </a:p>
        </p:txBody>
      </p:sp>
      <p:pic>
        <p:nvPicPr>
          <p:cNvPr id="7172" name="Picture 4" descr="Image result for students in school">
            <a:extLst>
              <a:ext uri="{FF2B5EF4-FFF2-40B4-BE49-F238E27FC236}">
                <a16:creationId xmlns:a16="http://schemas.microsoft.com/office/drawing/2014/main" id="{B15ADE0D-91BA-42A8-9E69-2CF2D085734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416" r="8245"/>
          <a:stretch/>
        </p:blipFill>
        <p:spPr bwMode="auto">
          <a:xfrm>
            <a:off x="680321" y="3952874"/>
            <a:ext cx="2895601" cy="20097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4328617"/>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Remember what we do</a:t>
            </a:r>
          </a:p>
        </p:txBody>
      </p:sp>
      <p:sp>
        <p:nvSpPr>
          <p:cNvPr id="7" name="Content Placeholder 2">
            <a:extLst>
              <a:ext uri="{FF2B5EF4-FFF2-40B4-BE49-F238E27FC236}">
                <a16:creationId xmlns:a16="http://schemas.microsoft.com/office/drawing/2014/main" id="{BAB3CC69-55A3-478A-B71E-FB8529B4C330}"/>
              </a:ext>
            </a:extLst>
          </p:cNvPr>
          <p:cNvSpPr txBox="1">
            <a:spLocks/>
          </p:cNvSpPr>
          <p:nvPr/>
        </p:nvSpPr>
        <p:spPr>
          <a:xfrm>
            <a:off x="680321" y="2336872"/>
            <a:ext cx="3548779" cy="1396927"/>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0" indent="0">
              <a:buFont typeface="Arial" panose="020B0604020202020204" pitchFamily="34" charset="0"/>
              <a:buNone/>
            </a:pPr>
            <a:r>
              <a:rPr lang="en-US" sz="4800" dirty="0">
                <a:solidFill>
                  <a:srgbClr val="FFFF00"/>
                </a:solidFill>
              </a:rPr>
              <a:t>We teach </a:t>
            </a:r>
            <a:br>
              <a:rPr lang="en-US" sz="4800" dirty="0">
                <a:solidFill>
                  <a:srgbClr val="FFFF00"/>
                </a:solidFill>
              </a:rPr>
            </a:br>
            <a:r>
              <a:rPr lang="en-US" sz="4800" dirty="0">
                <a:solidFill>
                  <a:schemeClr val="accent6">
                    <a:lumMod val="50000"/>
                  </a:schemeClr>
                </a:solidFill>
              </a:rPr>
              <a:t>teamwork</a:t>
            </a:r>
          </a:p>
          <a:p>
            <a:endParaRPr lang="en-US" sz="3600" dirty="0"/>
          </a:p>
        </p:txBody>
      </p:sp>
      <p:sp>
        <p:nvSpPr>
          <p:cNvPr id="3" name="TextBox 2">
            <a:extLst>
              <a:ext uri="{FF2B5EF4-FFF2-40B4-BE49-F238E27FC236}">
                <a16:creationId xmlns:a16="http://schemas.microsoft.com/office/drawing/2014/main" id="{E7DB8B0F-0BAF-4508-8B2F-EFC2CCE4904C}"/>
              </a:ext>
            </a:extLst>
          </p:cNvPr>
          <p:cNvSpPr txBox="1"/>
          <p:nvPr/>
        </p:nvSpPr>
        <p:spPr>
          <a:xfrm>
            <a:off x="3695699" y="2336872"/>
            <a:ext cx="8039101" cy="4493538"/>
          </a:xfrm>
          <a:prstGeom prst="rect">
            <a:avLst/>
          </a:prstGeom>
          <a:noFill/>
        </p:spPr>
        <p:txBody>
          <a:bodyPr wrap="square" rtlCol="0">
            <a:spAutoFit/>
          </a:bodyPr>
          <a:lstStyle/>
          <a:p>
            <a:r>
              <a:rPr lang="en-US" sz="2600" dirty="0"/>
              <a:t>“I want teachers to know that, well first of all I'm in marching band and Mr. Martini teaches that and he shows us that we are just a big family and he showed us how close we are, it really made a big impact on me because of how many friends I’ve made from that and i just want him to know how much of an impact he made but </a:t>
            </a:r>
            <a:r>
              <a:rPr lang="en-US" sz="2600" dirty="0" err="1"/>
              <a:t>i</a:t>
            </a:r>
            <a:r>
              <a:rPr lang="en-US" sz="2600" dirty="0"/>
              <a:t> also want other teachers to know that if you try hard enough and have the right group that they can also make an impact on kids.”</a:t>
            </a:r>
          </a:p>
          <a:p>
            <a:r>
              <a:rPr lang="en-US" sz="2600" dirty="0"/>
              <a:t>	-Anonymous</a:t>
            </a:r>
          </a:p>
        </p:txBody>
      </p:sp>
      <p:pic>
        <p:nvPicPr>
          <p:cNvPr id="8196" name="Picture 4" descr="Image result for central york high school marching band">
            <a:extLst>
              <a:ext uri="{FF2B5EF4-FFF2-40B4-BE49-F238E27FC236}">
                <a16:creationId xmlns:a16="http://schemas.microsoft.com/office/drawing/2014/main" id="{65A78FA0-8F75-438C-A9EA-D4A8E1FD427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665" r="13267"/>
          <a:stretch/>
        </p:blipFill>
        <p:spPr bwMode="auto">
          <a:xfrm>
            <a:off x="759260" y="3733799"/>
            <a:ext cx="2857500" cy="214117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499495"/>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Remember what we do</a:t>
            </a:r>
          </a:p>
        </p:txBody>
      </p:sp>
      <p:sp>
        <p:nvSpPr>
          <p:cNvPr id="6" name="Content Placeholder 2">
            <a:extLst>
              <a:ext uri="{FF2B5EF4-FFF2-40B4-BE49-F238E27FC236}">
                <a16:creationId xmlns:a16="http://schemas.microsoft.com/office/drawing/2014/main" id="{E2D42972-7A19-48E8-AD29-59FE2A28F0C5}"/>
              </a:ext>
            </a:extLst>
          </p:cNvPr>
          <p:cNvSpPr txBox="1">
            <a:spLocks/>
          </p:cNvSpPr>
          <p:nvPr/>
        </p:nvSpPr>
        <p:spPr>
          <a:xfrm>
            <a:off x="680321" y="2336872"/>
            <a:ext cx="3548779" cy="1396927"/>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0" indent="0">
              <a:buFont typeface="Arial" panose="020B0604020202020204" pitchFamily="34" charset="0"/>
              <a:buNone/>
            </a:pPr>
            <a:r>
              <a:rPr lang="en-US" sz="4800" dirty="0">
                <a:solidFill>
                  <a:srgbClr val="FFFF00"/>
                </a:solidFill>
              </a:rPr>
              <a:t>We teach </a:t>
            </a:r>
            <a:br>
              <a:rPr lang="en-US" sz="4800" dirty="0">
                <a:solidFill>
                  <a:srgbClr val="FFFF00"/>
                </a:solidFill>
              </a:rPr>
            </a:br>
            <a:r>
              <a:rPr lang="en-US" sz="4800" dirty="0">
                <a:solidFill>
                  <a:schemeClr val="accent6">
                    <a:lumMod val="50000"/>
                  </a:schemeClr>
                </a:solidFill>
              </a:rPr>
              <a:t>students</a:t>
            </a:r>
          </a:p>
          <a:p>
            <a:endParaRPr lang="en-US" sz="3600" dirty="0"/>
          </a:p>
        </p:txBody>
      </p:sp>
      <p:sp>
        <p:nvSpPr>
          <p:cNvPr id="7" name="TextBox 6">
            <a:extLst>
              <a:ext uri="{FF2B5EF4-FFF2-40B4-BE49-F238E27FC236}">
                <a16:creationId xmlns:a16="http://schemas.microsoft.com/office/drawing/2014/main" id="{FFFBB7B8-00EE-47A0-9F0F-A47225909651}"/>
              </a:ext>
            </a:extLst>
          </p:cNvPr>
          <p:cNvSpPr txBox="1"/>
          <p:nvPr/>
        </p:nvSpPr>
        <p:spPr>
          <a:xfrm>
            <a:off x="3714750" y="2336872"/>
            <a:ext cx="8153400" cy="3046988"/>
          </a:xfrm>
          <a:prstGeom prst="rect">
            <a:avLst/>
          </a:prstGeom>
          <a:noFill/>
        </p:spPr>
        <p:txBody>
          <a:bodyPr wrap="square" rtlCol="0">
            <a:spAutoFit/>
          </a:bodyPr>
          <a:lstStyle/>
          <a:p>
            <a:r>
              <a:rPr lang="en-US" sz="4800" dirty="0"/>
              <a:t>“They are the real O.G's, coming into school every day to teach us. Respect.”</a:t>
            </a:r>
          </a:p>
          <a:p>
            <a:r>
              <a:rPr lang="en-US" sz="4800" dirty="0"/>
              <a:t>	-Anonymous student</a:t>
            </a:r>
          </a:p>
        </p:txBody>
      </p:sp>
    </p:spTree>
    <p:extLst>
      <p:ext uri="{BB962C8B-B14F-4D97-AF65-F5344CB8AC3E}">
        <p14:creationId xmlns:p14="http://schemas.microsoft.com/office/powerpoint/2010/main" val="3675956788"/>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Remember the game</a:t>
            </a:r>
          </a:p>
        </p:txBody>
      </p:sp>
      <p:sp>
        <p:nvSpPr>
          <p:cNvPr id="3" name="Content Placeholder 2"/>
          <p:cNvSpPr>
            <a:spLocks noGrp="1"/>
          </p:cNvSpPr>
          <p:nvPr>
            <p:ph idx="1"/>
          </p:nvPr>
        </p:nvSpPr>
        <p:spPr>
          <a:xfrm>
            <a:off x="561975" y="2189694"/>
            <a:ext cx="7571678" cy="3846137"/>
          </a:xfrm>
        </p:spPr>
        <p:txBody>
          <a:bodyPr>
            <a:normAutofit/>
          </a:bodyPr>
          <a:lstStyle/>
          <a:p>
            <a:pPr marL="0" indent="0">
              <a:buNone/>
            </a:pPr>
            <a:r>
              <a:rPr lang="en-US" sz="4800" dirty="0"/>
              <a:t>“Sometimes I have to </a:t>
            </a:r>
            <a:br>
              <a:rPr lang="en-US" sz="4800" dirty="0"/>
            </a:br>
            <a:r>
              <a:rPr lang="en-US" sz="4800" dirty="0"/>
              <a:t>remind myself the </a:t>
            </a:r>
            <a:br>
              <a:rPr lang="en-US" sz="4800" dirty="0"/>
            </a:br>
            <a:r>
              <a:rPr lang="en-US" sz="4800" dirty="0"/>
              <a:t>game is simple…”</a:t>
            </a:r>
          </a:p>
          <a:p>
            <a:pPr marL="0" indent="0">
              <a:buNone/>
            </a:pPr>
            <a:r>
              <a:rPr lang="en-US" sz="4800" dirty="0"/>
              <a:t>	-Eric Webb</a:t>
            </a:r>
          </a:p>
          <a:p>
            <a:pPr marL="0" indent="0">
              <a:buNone/>
            </a:pPr>
            <a:endParaRPr lang="en-US" sz="4800" dirty="0"/>
          </a:p>
        </p:txBody>
      </p:sp>
      <p:pic>
        <p:nvPicPr>
          <p:cNvPr id="3074" name="Picture 2" descr="https://bsbproduction.s3.amazonaws.com/portals/10369/docs/pictures%20uploaded/soccer-b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05650" y="2400885"/>
            <a:ext cx="4115033" cy="363494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2270787587"/>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Remember our calling</a:t>
            </a:r>
          </a:p>
        </p:txBody>
      </p:sp>
      <p:sp>
        <p:nvSpPr>
          <p:cNvPr id="3" name="Content Placeholder 2"/>
          <p:cNvSpPr>
            <a:spLocks noGrp="1"/>
          </p:cNvSpPr>
          <p:nvPr>
            <p:ph idx="1"/>
          </p:nvPr>
        </p:nvSpPr>
        <p:spPr>
          <a:xfrm>
            <a:off x="680321" y="2336873"/>
            <a:ext cx="8339853" cy="3599316"/>
          </a:xfrm>
        </p:spPr>
        <p:txBody>
          <a:bodyPr>
            <a:noAutofit/>
          </a:bodyPr>
          <a:lstStyle/>
          <a:p>
            <a:pPr marL="0" indent="0">
              <a:buNone/>
            </a:pPr>
            <a:r>
              <a:rPr lang="en-US" sz="4400" dirty="0"/>
              <a:t>Be passionate about teaching.</a:t>
            </a:r>
          </a:p>
          <a:p>
            <a:pPr marL="0" indent="0">
              <a:buNone/>
            </a:pPr>
            <a:r>
              <a:rPr lang="en-US" sz="4400" dirty="0"/>
              <a:t>Learn more about teaching.</a:t>
            </a:r>
          </a:p>
          <a:p>
            <a:pPr marL="0" indent="0">
              <a:buNone/>
            </a:pPr>
            <a:r>
              <a:rPr lang="en-US" sz="4400" dirty="0"/>
              <a:t>Teach better.</a:t>
            </a:r>
          </a:p>
          <a:p>
            <a:pPr marL="0" indent="0">
              <a:buNone/>
            </a:pPr>
            <a:r>
              <a:rPr lang="en-US" sz="4400" dirty="0">
                <a:solidFill>
                  <a:srgbClr val="FFFF00"/>
                </a:solidFill>
              </a:rPr>
              <a:t>Be a teacher. </a:t>
            </a:r>
            <a:br>
              <a:rPr lang="en-US" sz="4400" dirty="0">
                <a:solidFill>
                  <a:srgbClr val="FFFF00"/>
                </a:solidFill>
              </a:rPr>
            </a:br>
            <a:r>
              <a:rPr lang="en-US" sz="4400" dirty="0">
                <a:solidFill>
                  <a:srgbClr val="FFFF00"/>
                </a:solidFill>
              </a:rPr>
              <a:t>Be amazing.</a:t>
            </a:r>
          </a:p>
        </p:txBody>
      </p:sp>
      <p:pic>
        <p:nvPicPr>
          <p:cNvPr id="10244" name="Picture 4" descr="Image result for teachers">
            <a:extLst>
              <a:ext uri="{FF2B5EF4-FFF2-40B4-BE49-F238E27FC236}">
                <a16:creationId xmlns:a16="http://schemas.microsoft.com/office/drawing/2014/main" id="{5B92AF5F-9EF7-4810-A3E2-7B133A1F86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5600" y="3675884"/>
            <a:ext cx="4933950" cy="276301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2475787394"/>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6250" y="2388358"/>
            <a:ext cx="5867400" cy="3649133"/>
          </a:xfrm>
        </p:spPr>
        <p:txBody>
          <a:bodyPr>
            <a:noAutofit/>
          </a:bodyPr>
          <a:lstStyle/>
          <a:p>
            <a:pPr marL="0" indent="0">
              <a:buNone/>
            </a:pPr>
            <a:r>
              <a:rPr lang="en-US" sz="4800" dirty="0"/>
              <a:t>“I touch the future. </a:t>
            </a:r>
            <a:br>
              <a:rPr lang="en-US" sz="4800" dirty="0"/>
            </a:br>
            <a:r>
              <a:rPr lang="en-US" sz="4800" dirty="0">
                <a:solidFill>
                  <a:srgbClr val="FFFF00"/>
                </a:solidFill>
              </a:rPr>
              <a:t>I teach.</a:t>
            </a:r>
            <a:r>
              <a:rPr lang="en-US" sz="4800" dirty="0"/>
              <a:t>”</a:t>
            </a:r>
          </a:p>
          <a:p>
            <a:pPr marL="0" indent="0">
              <a:buNone/>
            </a:pPr>
            <a:r>
              <a:rPr lang="en-US" sz="4800" dirty="0"/>
              <a:t>-Christa McAuliffe</a:t>
            </a:r>
          </a:p>
        </p:txBody>
      </p:sp>
      <p:sp>
        <p:nvSpPr>
          <p:cNvPr id="6" name="AutoShape 2" descr="https://upload.wikimedia.org/wikipedia/commons/a/aa/ChristaMcAuliffe.jpg"/>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2" name="Picture 4" descr="https://upload.wikimedia.org/wikipedia/commons/a/aa/ChristaMcAuliffe.jpg"/>
          <p:cNvPicPr>
            <a:picLocks noChangeAspect="1" noChangeArrowheads="1"/>
          </p:cNvPicPr>
          <p:nvPr/>
        </p:nvPicPr>
        <p:blipFill>
          <a:blip r:embed="rId3" cstate="hqprint">
            <a:extLst>
              <a:ext uri="{28A0092B-C50C-407E-A947-70E740481C1C}">
                <a14:useLocalDpi xmlns:a14="http://schemas.microsoft.com/office/drawing/2010/main"/>
              </a:ext>
            </a:extLst>
          </a:blip>
          <a:srcRect/>
          <a:stretch>
            <a:fillRect/>
          </a:stretch>
        </p:blipFill>
        <p:spPr bwMode="auto">
          <a:xfrm rot="1138454">
            <a:off x="6952449" y="1920114"/>
            <a:ext cx="3442006" cy="432000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5" name="Title 1">
            <a:extLst>
              <a:ext uri="{FF2B5EF4-FFF2-40B4-BE49-F238E27FC236}">
                <a16:creationId xmlns:a16="http://schemas.microsoft.com/office/drawing/2014/main" id="{9D91A8D8-F3E8-4355-A90D-4A1E28D951AE}"/>
              </a:ext>
            </a:extLst>
          </p:cNvPr>
          <p:cNvSpPr>
            <a:spLocks noGrp="1"/>
          </p:cNvSpPr>
          <p:nvPr>
            <p:ph type="title"/>
          </p:nvPr>
        </p:nvSpPr>
        <p:spPr>
          <a:xfrm>
            <a:off x="680321" y="753228"/>
            <a:ext cx="9613861" cy="1080938"/>
          </a:xfrm>
        </p:spPr>
        <p:txBody>
          <a:bodyPr>
            <a:normAutofit/>
          </a:bodyPr>
          <a:lstStyle/>
          <a:p>
            <a:r>
              <a:rPr lang="en-US" sz="4800" dirty="0"/>
              <a:t>Remember our impact</a:t>
            </a:r>
          </a:p>
        </p:txBody>
      </p:sp>
    </p:spTree>
    <p:extLst>
      <p:ext uri="{BB962C8B-B14F-4D97-AF65-F5344CB8AC3E}">
        <p14:creationId xmlns:p14="http://schemas.microsoft.com/office/powerpoint/2010/main" val="4086855711"/>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Remember</a:t>
            </a:r>
          </a:p>
        </p:txBody>
      </p:sp>
      <p:sp>
        <p:nvSpPr>
          <p:cNvPr id="3" name="Content Placeholder 2"/>
          <p:cNvSpPr>
            <a:spLocks noGrp="1"/>
          </p:cNvSpPr>
          <p:nvPr>
            <p:ph idx="1"/>
          </p:nvPr>
        </p:nvSpPr>
        <p:spPr/>
        <p:txBody>
          <a:bodyPr>
            <a:noAutofit/>
          </a:bodyPr>
          <a:lstStyle/>
          <a:p>
            <a:pPr marL="0" indent="0">
              <a:buNone/>
            </a:pPr>
            <a:r>
              <a:rPr lang="en-US" sz="9600" dirty="0">
                <a:solidFill>
                  <a:srgbClr val="FFFF00"/>
                </a:solidFill>
              </a:rPr>
              <a:t>We </a:t>
            </a:r>
            <a:br>
              <a:rPr lang="en-US" sz="9600" dirty="0">
                <a:solidFill>
                  <a:srgbClr val="FFFF00"/>
                </a:solidFill>
              </a:rPr>
            </a:br>
            <a:r>
              <a:rPr lang="en-US" sz="9600" dirty="0">
                <a:solidFill>
                  <a:srgbClr val="FFFF00"/>
                </a:solidFill>
              </a:rPr>
              <a:t>teach!</a:t>
            </a:r>
            <a:br>
              <a:rPr lang="en-US" sz="4800" dirty="0"/>
            </a:br>
            <a:endParaRPr lang="en-US" sz="4800" dirty="0">
              <a:solidFill>
                <a:srgbClr val="FF0000"/>
              </a:solidFill>
            </a:endParaRPr>
          </a:p>
        </p:txBody>
      </p:sp>
      <p:pic>
        <p:nvPicPr>
          <p:cNvPr id="11266" name="Picture 2" descr="Related image">
            <a:extLst>
              <a:ext uri="{FF2B5EF4-FFF2-40B4-BE49-F238E27FC236}">
                <a16:creationId xmlns:a16="http://schemas.microsoft.com/office/drawing/2014/main" id="{69B30592-4D5D-4D06-9FEA-AF8F80DE0A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2499" y="2600325"/>
            <a:ext cx="6480553" cy="346709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2229270689"/>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Ignite?</a:t>
            </a:r>
          </a:p>
        </p:txBody>
      </p:sp>
      <p:pic>
        <p:nvPicPr>
          <p:cNvPr id="1026" name="Picture 2" descr="Image result for ignite talks logo">
            <a:extLst>
              <a:ext uri="{FF2B5EF4-FFF2-40B4-BE49-F238E27FC236}">
                <a16:creationId xmlns:a16="http://schemas.microsoft.com/office/drawing/2014/main" id="{C0C9CC80-4377-467A-A940-0F05906147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120681">
            <a:off x="3132363" y="2346574"/>
            <a:ext cx="7796893" cy="314390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3268053560"/>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Remember</a:t>
            </a:r>
          </a:p>
        </p:txBody>
      </p:sp>
      <p:sp>
        <p:nvSpPr>
          <p:cNvPr id="3" name="Content Placeholder 2"/>
          <p:cNvSpPr>
            <a:spLocks noGrp="1"/>
          </p:cNvSpPr>
          <p:nvPr>
            <p:ph idx="1"/>
          </p:nvPr>
        </p:nvSpPr>
        <p:spPr/>
        <p:txBody>
          <a:bodyPr>
            <a:noAutofit/>
          </a:bodyPr>
          <a:lstStyle/>
          <a:p>
            <a:pPr marL="0" indent="0">
              <a:buNone/>
            </a:pPr>
            <a:r>
              <a:rPr lang="en-US" sz="9600" dirty="0">
                <a:solidFill>
                  <a:srgbClr val="FFFF00"/>
                </a:solidFill>
              </a:rPr>
              <a:t>We </a:t>
            </a:r>
            <a:br>
              <a:rPr lang="en-US" sz="9600" dirty="0">
                <a:solidFill>
                  <a:srgbClr val="FFFF00"/>
                </a:solidFill>
              </a:rPr>
            </a:br>
            <a:r>
              <a:rPr lang="en-US" sz="9600" dirty="0">
                <a:solidFill>
                  <a:srgbClr val="FFFF00"/>
                </a:solidFill>
              </a:rPr>
              <a:t>teach!</a:t>
            </a:r>
          </a:p>
          <a:p>
            <a:pPr marL="0" indent="0">
              <a:buNone/>
            </a:pPr>
            <a:r>
              <a:rPr lang="en-US" sz="4800" dirty="0"/>
              <a:t>What we do </a:t>
            </a:r>
            <a:br>
              <a:rPr lang="en-US" sz="4800" dirty="0"/>
            </a:br>
            <a:r>
              <a:rPr lang="en-US" sz="4800" dirty="0">
                <a:solidFill>
                  <a:srgbClr val="7030A0"/>
                </a:solidFill>
              </a:rPr>
              <a:t>matters!</a:t>
            </a:r>
            <a:br>
              <a:rPr lang="en-US" sz="4800" dirty="0"/>
            </a:br>
            <a:endParaRPr lang="en-US" sz="4800" dirty="0">
              <a:solidFill>
                <a:srgbClr val="FF0000"/>
              </a:solidFill>
            </a:endParaRPr>
          </a:p>
        </p:txBody>
      </p:sp>
      <p:pic>
        <p:nvPicPr>
          <p:cNvPr id="4" name="Picture 2" descr="Related image">
            <a:extLst>
              <a:ext uri="{FF2B5EF4-FFF2-40B4-BE49-F238E27FC236}">
                <a16:creationId xmlns:a16="http://schemas.microsoft.com/office/drawing/2014/main" id="{C4164F94-ADE9-471A-96F1-60743B321C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2499" y="2600325"/>
            <a:ext cx="6480553" cy="346709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3451440731"/>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What I can’t do…</a:t>
            </a:r>
          </a:p>
        </p:txBody>
      </p:sp>
      <p:sp>
        <p:nvSpPr>
          <p:cNvPr id="4" name="Isosceles Triangle 3"/>
          <p:cNvSpPr/>
          <p:nvPr/>
        </p:nvSpPr>
        <p:spPr>
          <a:xfrm>
            <a:off x="5360021" y="858645"/>
            <a:ext cx="45719" cy="4571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Image result for college teach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170154">
            <a:off x="2869484" y="1983358"/>
            <a:ext cx="6214188" cy="412446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1321578884"/>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What I can do…</a:t>
            </a:r>
          </a:p>
        </p:txBody>
      </p:sp>
      <p:sp>
        <p:nvSpPr>
          <p:cNvPr id="3" name="Content Placeholder 2"/>
          <p:cNvSpPr>
            <a:spLocks noGrp="1"/>
          </p:cNvSpPr>
          <p:nvPr>
            <p:ph idx="1"/>
          </p:nvPr>
        </p:nvSpPr>
        <p:spPr>
          <a:xfrm>
            <a:off x="7522557" y="2420956"/>
            <a:ext cx="4098508" cy="3421670"/>
          </a:xfrm>
        </p:spPr>
        <p:txBody>
          <a:bodyPr>
            <a:normAutofit/>
          </a:bodyPr>
          <a:lstStyle/>
          <a:p>
            <a:pPr marL="0" indent="0">
              <a:buNone/>
            </a:pPr>
            <a:r>
              <a:rPr lang="en-US" sz="4800" dirty="0"/>
              <a:t>Help us remember what we do.</a:t>
            </a:r>
          </a:p>
          <a:p>
            <a:pPr marL="0" indent="0">
              <a:buNone/>
            </a:pPr>
            <a:endParaRPr lang="en-US" sz="4800" dirty="0"/>
          </a:p>
          <a:p>
            <a:pPr marL="0" indent="0">
              <a:buNone/>
            </a:pPr>
            <a:endParaRPr lang="en-US" sz="4800" dirty="0"/>
          </a:p>
          <a:p>
            <a:endParaRPr lang="en-US" sz="3600" dirty="0"/>
          </a:p>
        </p:txBody>
      </p:sp>
      <p:pic>
        <p:nvPicPr>
          <p:cNvPr id="2050" name="Picture 2" descr="https://cdn.shutterstock.com/shutterstock/videos/6780229/thumb/1.jpg?i10c=img.resize(height:16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704988">
            <a:off x="776601" y="2395902"/>
            <a:ext cx="5856514" cy="329944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2265884275"/>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62CC5-71DE-45EA-B682-B6789F4D42FE}"/>
              </a:ext>
            </a:extLst>
          </p:cNvPr>
          <p:cNvSpPr>
            <a:spLocks noGrp="1"/>
          </p:cNvSpPr>
          <p:nvPr>
            <p:ph type="title"/>
          </p:nvPr>
        </p:nvSpPr>
        <p:spPr/>
        <p:txBody>
          <a:bodyPr>
            <a:normAutofit/>
          </a:bodyPr>
          <a:lstStyle/>
          <a:p>
            <a:r>
              <a:rPr lang="en-US" sz="4800" dirty="0"/>
              <a:t>A word from our sponsors</a:t>
            </a:r>
          </a:p>
        </p:txBody>
      </p:sp>
      <p:pic>
        <p:nvPicPr>
          <p:cNvPr id="2050" name="Picture 2" descr="Image result for high school students">
            <a:extLst>
              <a:ext uri="{FF2B5EF4-FFF2-40B4-BE49-F238E27FC236}">
                <a16:creationId xmlns:a16="http://schemas.microsoft.com/office/drawing/2014/main" id="{6B572027-C5C2-4E19-949D-4F01EF487A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7849" y="2612880"/>
            <a:ext cx="5915025" cy="277826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2052" name="Picture 4" descr="Image result for central york high school">
            <a:extLst>
              <a:ext uri="{FF2B5EF4-FFF2-40B4-BE49-F238E27FC236}">
                <a16:creationId xmlns:a16="http://schemas.microsoft.com/office/drawing/2014/main" id="{BB649D65-8F5D-4249-83C9-37852E0271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236614">
            <a:off x="895350" y="2578309"/>
            <a:ext cx="4810751" cy="320516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38719327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CB1A5F-90CD-4D13-AE1E-1E68F7AEB05F}"/>
              </a:ext>
            </a:extLst>
          </p:cNvPr>
          <p:cNvSpPr>
            <a:spLocks noGrp="1"/>
          </p:cNvSpPr>
          <p:nvPr>
            <p:ph type="title"/>
          </p:nvPr>
        </p:nvSpPr>
        <p:spPr/>
        <p:txBody>
          <a:bodyPr>
            <a:normAutofit/>
          </a:bodyPr>
          <a:lstStyle/>
          <a:p>
            <a:r>
              <a:rPr lang="en-US" sz="4800" dirty="0"/>
              <a:t>Remember who we are</a:t>
            </a:r>
          </a:p>
        </p:txBody>
      </p:sp>
      <p:pic>
        <p:nvPicPr>
          <p:cNvPr id="1026" name="Picture 2" descr="Related image">
            <a:extLst>
              <a:ext uri="{FF2B5EF4-FFF2-40B4-BE49-F238E27FC236}">
                <a16:creationId xmlns:a16="http://schemas.microsoft.com/office/drawing/2014/main" id="{EE9985C9-0ABF-4DB5-B6F2-DCA29EDC91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565606">
            <a:off x="4901532" y="2075851"/>
            <a:ext cx="6285749" cy="354521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5" name="Content Placeholder 2">
            <a:extLst>
              <a:ext uri="{FF2B5EF4-FFF2-40B4-BE49-F238E27FC236}">
                <a16:creationId xmlns:a16="http://schemas.microsoft.com/office/drawing/2014/main" id="{D23512CF-9670-4474-B81E-F0827CE72C37}"/>
              </a:ext>
            </a:extLst>
          </p:cNvPr>
          <p:cNvSpPr>
            <a:spLocks noGrp="1"/>
          </p:cNvSpPr>
          <p:nvPr>
            <p:ph idx="1"/>
          </p:nvPr>
        </p:nvSpPr>
        <p:spPr>
          <a:xfrm>
            <a:off x="680321" y="2336872"/>
            <a:ext cx="9613861" cy="1968427"/>
          </a:xfrm>
        </p:spPr>
        <p:txBody>
          <a:bodyPr>
            <a:normAutofit/>
          </a:bodyPr>
          <a:lstStyle/>
          <a:p>
            <a:pPr marL="0" indent="0">
              <a:buNone/>
            </a:pPr>
            <a:r>
              <a:rPr lang="en-US" sz="4800" dirty="0">
                <a:solidFill>
                  <a:srgbClr val="FFFF00"/>
                </a:solidFill>
              </a:rPr>
              <a:t>We are </a:t>
            </a:r>
            <a:br>
              <a:rPr lang="en-US" sz="4800" dirty="0">
                <a:solidFill>
                  <a:srgbClr val="FFFF00"/>
                </a:solidFill>
              </a:rPr>
            </a:br>
            <a:r>
              <a:rPr lang="en-US" sz="4800" dirty="0">
                <a:solidFill>
                  <a:schemeClr val="accent6">
                    <a:lumMod val="50000"/>
                  </a:schemeClr>
                </a:solidFill>
              </a:rPr>
              <a:t>superheroes</a:t>
            </a:r>
          </a:p>
          <a:p>
            <a:endParaRPr lang="en-US" sz="3600" dirty="0"/>
          </a:p>
        </p:txBody>
      </p:sp>
    </p:spTree>
    <p:extLst>
      <p:ext uri="{BB962C8B-B14F-4D97-AF65-F5344CB8AC3E}">
        <p14:creationId xmlns:p14="http://schemas.microsoft.com/office/powerpoint/2010/main" val="780869583"/>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59E43-5A73-46C8-9F11-6B1DB8C24E43}"/>
              </a:ext>
            </a:extLst>
          </p:cNvPr>
          <p:cNvSpPr>
            <a:spLocks noGrp="1"/>
          </p:cNvSpPr>
          <p:nvPr>
            <p:ph type="title"/>
          </p:nvPr>
        </p:nvSpPr>
        <p:spPr/>
        <p:txBody>
          <a:bodyPr>
            <a:normAutofit/>
          </a:bodyPr>
          <a:lstStyle/>
          <a:p>
            <a:r>
              <a:rPr lang="en-US" sz="4800" dirty="0"/>
              <a:t>Remember who we are</a:t>
            </a:r>
          </a:p>
        </p:txBody>
      </p:sp>
      <p:sp>
        <p:nvSpPr>
          <p:cNvPr id="5" name="Content Placeholder 2">
            <a:extLst>
              <a:ext uri="{FF2B5EF4-FFF2-40B4-BE49-F238E27FC236}">
                <a16:creationId xmlns:a16="http://schemas.microsoft.com/office/drawing/2014/main" id="{BF3AEB97-91C4-4FFF-9FED-6FB9FCAB7074}"/>
              </a:ext>
            </a:extLst>
          </p:cNvPr>
          <p:cNvSpPr>
            <a:spLocks noGrp="1"/>
          </p:cNvSpPr>
          <p:nvPr>
            <p:ph idx="1"/>
          </p:nvPr>
        </p:nvSpPr>
        <p:spPr>
          <a:xfrm>
            <a:off x="680321" y="2336872"/>
            <a:ext cx="3205879" cy="2292278"/>
          </a:xfrm>
        </p:spPr>
        <p:txBody>
          <a:bodyPr>
            <a:normAutofit/>
          </a:bodyPr>
          <a:lstStyle/>
          <a:p>
            <a:pPr marL="0" indent="0">
              <a:buNone/>
            </a:pPr>
            <a:r>
              <a:rPr lang="en-US" sz="4800" dirty="0">
                <a:solidFill>
                  <a:srgbClr val="FFFF00"/>
                </a:solidFill>
              </a:rPr>
              <a:t>We are </a:t>
            </a:r>
            <a:br>
              <a:rPr lang="en-US" sz="4800" dirty="0">
                <a:solidFill>
                  <a:srgbClr val="FFFF00"/>
                </a:solidFill>
              </a:rPr>
            </a:br>
            <a:r>
              <a:rPr lang="en-US" sz="4800" dirty="0">
                <a:solidFill>
                  <a:schemeClr val="accent6">
                    <a:lumMod val="50000"/>
                  </a:schemeClr>
                </a:solidFill>
              </a:rPr>
              <a:t>first responders</a:t>
            </a:r>
          </a:p>
          <a:p>
            <a:endParaRPr lang="en-US" sz="3600" dirty="0"/>
          </a:p>
        </p:txBody>
      </p:sp>
      <p:sp>
        <p:nvSpPr>
          <p:cNvPr id="6" name="Rectangle 5">
            <a:extLst>
              <a:ext uri="{FF2B5EF4-FFF2-40B4-BE49-F238E27FC236}">
                <a16:creationId xmlns:a16="http://schemas.microsoft.com/office/drawing/2014/main" id="{15AF249D-F24C-433B-90E5-977AD772A230}"/>
              </a:ext>
            </a:extLst>
          </p:cNvPr>
          <p:cNvSpPr/>
          <p:nvPr/>
        </p:nvSpPr>
        <p:spPr>
          <a:xfrm>
            <a:off x="4029075" y="2336872"/>
            <a:ext cx="7839076" cy="4585871"/>
          </a:xfrm>
          <a:prstGeom prst="rect">
            <a:avLst/>
          </a:prstGeom>
        </p:spPr>
        <p:txBody>
          <a:bodyPr wrap="square">
            <a:spAutoFit/>
          </a:bodyPr>
          <a:lstStyle/>
          <a:p>
            <a:r>
              <a:rPr lang="en-US" sz="3200" dirty="0"/>
              <a:t>“Mental health plays a huge role in school performance. Some students are held back by depression or anxiety or something else and it takes a lot of understanding to help the student work through those issues without feeling inadequate or helpless.”</a:t>
            </a:r>
          </a:p>
          <a:p>
            <a:r>
              <a:rPr lang="en-US" sz="3200" dirty="0"/>
              <a:t>	-Anonymous student</a:t>
            </a:r>
          </a:p>
          <a:p>
            <a:endParaRPr lang="en-US" sz="3200" dirty="0"/>
          </a:p>
        </p:txBody>
      </p:sp>
      <p:pic>
        <p:nvPicPr>
          <p:cNvPr id="3074" name="Picture 2" descr="Image result for first responders">
            <a:extLst>
              <a:ext uri="{FF2B5EF4-FFF2-40B4-BE49-F238E27FC236}">
                <a16:creationId xmlns:a16="http://schemas.microsoft.com/office/drawing/2014/main" id="{DFA6388F-B98F-479F-AE01-8640B4C7A2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8675" y="4462464"/>
            <a:ext cx="2752725" cy="194399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840967"/>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62448" y="2336872"/>
            <a:ext cx="7515225" cy="4200525"/>
          </a:xfrm>
        </p:spPr>
        <p:txBody>
          <a:bodyPr>
            <a:normAutofit fontScale="77500" lnSpcReduction="20000"/>
          </a:bodyPr>
          <a:lstStyle/>
          <a:p>
            <a:pPr marL="0" indent="0">
              <a:lnSpc>
                <a:spcPct val="120000"/>
              </a:lnSpc>
              <a:spcBef>
                <a:spcPts val="0"/>
              </a:spcBef>
              <a:buNone/>
            </a:pPr>
            <a:r>
              <a:rPr lang="en-US" sz="4100" dirty="0"/>
              <a:t>“I was influenced by good teachers who not only loved what they were teaching but also took a personal interest in students above and beyond the call of duty. That’s still a good message for all of us who teach.”</a:t>
            </a:r>
          </a:p>
          <a:p>
            <a:pPr marL="0" indent="0">
              <a:buNone/>
            </a:pPr>
            <a:r>
              <a:rPr lang="en-US" sz="4100" dirty="0"/>
              <a:t>	-Dick </a:t>
            </a:r>
            <a:r>
              <a:rPr lang="en-US" sz="4100" dirty="0" err="1"/>
              <a:t>Scheaffer</a:t>
            </a:r>
            <a:endParaRPr lang="en-US" sz="4100" dirty="0"/>
          </a:p>
          <a:p>
            <a:pPr marL="0" indent="0">
              <a:buNone/>
            </a:pP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77331" y="4067175"/>
            <a:ext cx="2088107" cy="21336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Content Placeholder 2">
            <a:extLst>
              <a:ext uri="{FF2B5EF4-FFF2-40B4-BE49-F238E27FC236}">
                <a16:creationId xmlns:a16="http://schemas.microsoft.com/office/drawing/2014/main" id="{533651E5-3311-4B7A-8457-370AE55C07D6}"/>
              </a:ext>
            </a:extLst>
          </p:cNvPr>
          <p:cNvSpPr txBox="1">
            <a:spLocks/>
          </p:cNvSpPr>
          <p:nvPr/>
        </p:nvSpPr>
        <p:spPr>
          <a:xfrm>
            <a:off x="680321" y="2336872"/>
            <a:ext cx="3682129" cy="229227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0" indent="0">
              <a:buFont typeface="Arial" panose="020B0604020202020204" pitchFamily="34" charset="0"/>
              <a:buNone/>
            </a:pPr>
            <a:r>
              <a:rPr lang="en-US" sz="4800" dirty="0">
                <a:solidFill>
                  <a:srgbClr val="FFFF00"/>
                </a:solidFill>
              </a:rPr>
              <a:t>We are </a:t>
            </a:r>
            <a:br>
              <a:rPr lang="en-US" sz="4800" dirty="0">
                <a:solidFill>
                  <a:srgbClr val="FFFF00"/>
                </a:solidFill>
              </a:rPr>
            </a:br>
            <a:r>
              <a:rPr lang="en-US" sz="4800" dirty="0">
                <a:solidFill>
                  <a:schemeClr val="accent6">
                    <a:lumMod val="50000"/>
                  </a:schemeClr>
                </a:solidFill>
              </a:rPr>
              <a:t>influencers</a:t>
            </a:r>
          </a:p>
          <a:p>
            <a:endParaRPr lang="en-US" sz="3600" dirty="0"/>
          </a:p>
        </p:txBody>
      </p:sp>
      <p:sp>
        <p:nvSpPr>
          <p:cNvPr id="6" name="Title 1">
            <a:extLst>
              <a:ext uri="{FF2B5EF4-FFF2-40B4-BE49-F238E27FC236}">
                <a16:creationId xmlns:a16="http://schemas.microsoft.com/office/drawing/2014/main" id="{3B945940-9B9B-48AB-9625-2F77F996EAEA}"/>
              </a:ext>
            </a:extLst>
          </p:cNvPr>
          <p:cNvSpPr>
            <a:spLocks noGrp="1"/>
          </p:cNvSpPr>
          <p:nvPr>
            <p:ph type="title"/>
          </p:nvPr>
        </p:nvSpPr>
        <p:spPr>
          <a:xfrm>
            <a:off x="680321" y="753228"/>
            <a:ext cx="9613861" cy="1080938"/>
          </a:xfrm>
        </p:spPr>
        <p:txBody>
          <a:bodyPr>
            <a:normAutofit/>
          </a:bodyPr>
          <a:lstStyle/>
          <a:p>
            <a:r>
              <a:rPr lang="en-US" sz="4800" dirty="0"/>
              <a:t>Remember who we are</a:t>
            </a:r>
          </a:p>
        </p:txBody>
      </p:sp>
    </p:spTree>
    <p:extLst>
      <p:ext uri="{BB962C8B-B14F-4D97-AF65-F5344CB8AC3E}">
        <p14:creationId xmlns:p14="http://schemas.microsoft.com/office/powerpoint/2010/main" val="1217414581"/>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D824ED-E8BA-414E-AEF5-9517F960817A}"/>
              </a:ext>
            </a:extLst>
          </p:cNvPr>
          <p:cNvSpPr>
            <a:spLocks noGrp="1"/>
          </p:cNvSpPr>
          <p:nvPr>
            <p:ph type="title"/>
          </p:nvPr>
        </p:nvSpPr>
        <p:spPr/>
        <p:txBody>
          <a:bodyPr>
            <a:normAutofit/>
          </a:bodyPr>
          <a:lstStyle/>
          <a:p>
            <a:r>
              <a:rPr lang="en-US" sz="4800" dirty="0"/>
              <a:t>Remember who we are</a:t>
            </a:r>
          </a:p>
        </p:txBody>
      </p:sp>
      <p:sp>
        <p:nvSpPr>
          <p:cNvPr id="4" name="Content Placeholder 2">
            <a:extLst>
              <a:ext uri="{FF2B5EF4-FFF2-40B4-BE49-F238E27FC236}">
                <a16:creationId xmlns:a16="http://schemas.microsoft.com/office/drawing/2014/main" id="{6C124BD1-5D55-4745-B159-3C1339FA005F}"/>
              </a:ext>
            </a:extLst>
          </p:cNvPr>
          <p:cNvSpPr txBox="1">
            <a:spLocks/>
          </p:cNvSpPr>
          <p:nvPr/>
        </p:nvSpPr>
        <p:spPr>
          <a:xfrm>
            <a:off x="680321" y="2336872"/>
            <a:ext cx="3205879" cy="229227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0" indent="0">
              <a:buFont typeface="Arial" panose="020B0604020202020204" pitchFamily="34" charset="0"/>
              <a:buNone/>
            </a:pPr>
            <a:r>
              <a:rPr lang="en-US" sz="4800" dirty="0">
                <a:solidFill>
                  <a:srgbClr val="FFFF00"/>
                </a:solidFill>
              </a:rPr>
              <a:t>We are </a:t>
            </a:r>
            <a:br>
              <a:rPr lang="en-US" sz="4800" dirty="0">
                <a:solidFill>
                  <a:srgbClr val="FFFF00"/>
                </a:solidFill>
              </a:rPr>
            </a:br>
            <a:r>
              <a:rPr lang="en-US" sz="4800" dirty="0">
                <a:solidFill>
                  <a:schemeClr val="accent6">
                    <a:lumMod val="50000"/>
                  </a:schemeClr>
                </a:solidFill>
              </a:rPr>
              <a:t>counselors</a:t>
            </a:r>
          </a:p>
          <a:p>
            <a:endParaRPr lang="en-US" sz="3600" dirty="0"/>
          </a:p>
        </p:txBody>
      </p:sp>
      <p:sp>
        <p:nvSpPr>
          <p:cNvPr id="6" name="TextBox 5">
            <a:extLst>
              <a:ext uri="{FF2B5EF4-FFF2-40B4-BE49-F238E27FC236}">
                <a16:creationId xmlns:a16="http://schemas.microsoft.com/office/drawing/2014/main" id="{9C7944A3-EA7E-4FFD-9391-5D59BDAF9F72}"/>
              </a:ext>
            </a:extLst>
          </p:cNvPr>
          <p:cNvSpPr txBox="1"/>
          <p:nvPr/>
        </p:nvSpPr>
        <p:spPr>
          <a:xfrm>
            <a:off x="3978710" y="2336872"/>
            <a:ext cx="7451290" cy="4524315"/>
          </a:xfrm>
          <a:prstGeom prst="rect">
            <a:avLst/>
          </a:prstGeom>
          <a:noFill/>
        </p:spPr>
        <p:txBody>
          <a:bodyPr wrap="square" rtlCol="0">
            <a:spAutoFit/>
          </a:bodyPr>
          <a:lstStyle/>
          <a:p>
            <a:r>
              <a:rPr lang="en-US" sz="3600" dirty="0"/>
              <a:t>“[</a:t>
            </a:r>
            <a:r>
              <a:rPr lang="en-US" sz="3600" i="1" dirty="0"/>
              <a:t>Teachers should know</a:t>
            </a:r>
            <a:r>
              <a:rPr lang="en-US" sz="3600" dirty="0"/>
              <a:t>] how appreciative we are as students to have adults willing to teach us new things and be there for us when we need advice or need help with something school or not school related.”</a:t>
            </a:r>
          </a:p>
          <a:p>
            <a:r>
              <a:rPr lang="en-US" sz="3600" dirty="0"/>
              <a:t>	-Anonymous student</a:t>
            </a:r>
          </a:p>
        </p:txBody>
      </p:sp>
      <p:pic>
        <p:nvPicPr>
          <p:cNvPr id="4102" name="Picture 6" descr="Related image">
            <a:extLst>
              <a:ext uri="{FF2B5EF4-FFF2-40B4-BE49-F238E27FC236}">
                <a16:creationId xmlns:a16="http://schemas.microsoft.com/office/drawing/2014/main" id="{F1EF5EA3-5697-4B2F-A514-570A4F7249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321" y="3948113"/>
            <a:ext cx="3070250" cy="204311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3723324"/>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sld>
</file>

<file path=ppt/theme/theme1.xml><?xml version="1.0" encoding="utf-8"?>
<a:theme xmlns:a="http://schemas.openxmlformats.org/drawingml/2006/main" name="Berlin">
  <a:themeElements>
    <a:clrScheme name="Berlin">
      <a:dk1>
        <a:sysClr val="windowText" lastClr="000000"/>
      </a:dk1>
      <a:lt1>
        <a:sysClr val="window" lastClr="FFFFFF"/>
      </a:lt1>
      <a:dk2>
        <a:srgbClr val="1F8094"/>
      </a:dk2>
      <a:lt2>
        <a:srgbClr val="E7E6E6"/>
      </a:lt2>
      <a:accent1>
        <a:srgbClr val="39CDE7"/>
      </a:accent1>
      <a:accent2>
        <a:srgbClr val="60DE72"/>
      </a:accent2>
      <a:accent3>
        <a:srgbClr val="DDCC64"/>
      </a:accent3>
      <a:accent4>
        <a:srgbClr val="F49D50"/>
      </a:accent4>
      <a:accent5>
        <a:srgbClr val="E44951"/>
      </a:accent5>
      <a:accent6>
        <a:srgbClr val="D666F9"/>
      </a:accent6>
      <a:hlink>
        <a:srgbClr val="4BF7ED"/>
      </a:hlink>
      <a:folHlink>
        <a:srgbClr val="95E9F4"/>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28000"/>
              </a:schemeClr>
            </a:gs>
            <a:gs pos="50000">
              <a:schemeClr val="phClr">
                <a:shade val="100000"/>
                <a:hueMod val="100000"/>
                <a:satMod val="110000"/>
                <a:lumMod val="130000"/>
              </a:schemeClr>
            </a:gs>
            <a:gs pos="100000">
              <a:schemeClr val="phClr">
                <a:shade val="78000"/>
                <a:hueMod val="118000"/>
                <a:satMod val="12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7DC10E3-4FF5-456B-A359-A0F378C1E5F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Berlin</Template>
  <TotalTime>2761</TotalTime>
  <Words>480</Words>
  <Application>Microsoft Office PowerPoint</Application>
  <PresentationFormat>Widescreen</PresentationFormat>
  <Paragraphs>80</Paragraphs>
  <Slides>20</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Trebuchet MS</vt:lpstr>
      <vt:lpstr>Berlin</vt:lpstr>
      <vt:lpstr>Remembering What We Do</vt:lpstr>
      <vt:lpstr>Ignite?</vt:lpstr>
      <vt:lpstr>What I can’t do…</vt:lpstr>
      <vt:lpstr>What I can do…</vt:lpstr>
      <vt:lpstr>A word from our sponsors</vt:lpstr>
      <vt:lpstr>Remember who we are</vt:lpstr>
      <vt:lpstr>Remember who we are</vt:lpstr>
      <vt:lpstr>Remember who we are</vt:lpstr>
      <vt:lpstr>Remember who we are</vt:lpstr>
      <vt:lpstr>Remember who we are</vt:lpstr>
      <vt:lpstr>Remember what we do</vt:lpstr>
      <vt:lpstr>Remember what we do</vt:lpstr>
      <vt:lpstr>Remember what we do</vt:lpstr>
      <vt:lpstr>Remember what we do</vt:lpstr>
      <vt:lpstr>Remember what we do</vt:lpstr>
      <vt:lpstr>Remember the game</vt:lpstr>
      <vt:lpstr>Remember our calling</vt:lpstr>
      <vt:lpstr>Remember our impact</vt:lpstr>
      <vt:lpstr>Remember</vt:lpstr>
      <vt:lpstr>Remember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 Case You Forgot</dc:title>
  <dc:creator>Doug Tyson</dc:creator>
  <cp:lastModifiedBy>Doug Tyson</cp:lastModifiedBy>
  <cp:revision>129</cp:revision>
  <dcterms:created xsi:type="dcterms:W3CDTF">2017-05-19T16:20:23Z</dcterms:created>
  <dcterms:modified xsi:type="dcterms:W3CDTF">2017-10-27T16:30:42Z</dcterms:modified>
</cp:coreProperties>
</file>